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handoutMasterIdLst>
    <p:handoutMasterId r:id="rId6"/>
  </p:handout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제목 없는 구역" id="{D1E614C2-D60E-4FD3-898A-EAFA421B8E94}">
          <p14:sldIdLst/>
        </p14:section>
        <p14:section name="제목 없는 구역" id="{C65F9991-B66E-4D9A-9152-4D3D178F6B42}">
          <p14:sldIdLst>
            <p14:sldId id="256"/>
            <p14:sldId id="257"/>
            <p14:sldId id="25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4200"/>
    <a:srgbClr val="3F90FE"/>
    <a:srgbClr val="D1E5FE"/>
    <a:srgbClr val="3D93FF"/>
    <a:srgbClr val="FF66FF"/>
    <a:srgbClr val="D600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4" d="100"/>
          <a:sy n="74" d="100"/>
        </p:scale>
        <p:origin x="672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id="{BA8F8D83-A0C2-462F-9247-CE6A05C8BD9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ko-KR" altLang="en-US"/>
              <a:t>인천아트플랫폼 </a:t>
            </a:r>
            <a:r>
              <a:rPr lang="en-US" altLang="ko-KR"/>
              <a:t>2024 </a:t>
            </a:r>
            <a:r>
              <a:rPr lang="ko-KR" altLang="en-US"/>
              <a:t>인천 청년예술가 스튜디오 지원사업 신청 </a:t>
            </a:r>
            <a:r>
              <a:rPr lang="en-US" altLang="ko-KR"/>
              <a:t>- </a:t>
            </a:r>
            <a:r>
              <a:rPr lang="ko-KR" altLang="en-US"/>
              <a:t>시각예술부문 예술가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62CD63FF-8FC4-4C99-9181-F6D5116D2BB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2A736E-13AC-4B98-9A3F-9DD0991D7975}" type="datetimeFigureOut">
              <a:rPr lang="ko-KR" altLang="en-US" smtClean="0"/>
              <a:t>2024-05-09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3F507D62-1577-487D-94BA-B9488C29707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9D3F0F76-0AAE-40A0-9F97-A5EEF6A348F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3C34F6-7AF4-4008-8D9F-39B5BBD0CBE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4833138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ko-KR" altLang="en-US"/>
              <a:t>인천아트플랫폼 </a:t>
            </a:r>
            <a:r>
              <a:rPr lang="en-US" altLang="ko-KR"/>
              <a:t>2024 </a:t>
            </a:r>
            <a:r>
              <a:rPr lang="ko-KR" altLang="en-US"/>
              <a:t>인천 청년예술가 스튜디오 지원사업 신청 </a:t>
            </a:r>
            <a:r>
              <a:rPr lang="en-US" altLang="ko-KR"/>
              <a:t>- </a:t>
            </a:r>
            <a:r>
              <a:rPr lang="ko-KR" altLang="en-US"/>
              <a:t>시각예술부문 예술가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9DA5EC-89C7-493A-A14E-F35B809AF6A5}" type="datetimeFigureOut">
              <a:rPr lang="ko-KR" altLang="en-US" smtClean="0"/>
              <a:pPr/>
              <a:t>2024-05-09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398FA3-63AC-4F2C-B3EF-508789ACC65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5038-9598-45CD-8A51-A6B0E8514B3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471778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65949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DF5038-9598-45CD-8A51-A6B0E8514B37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FA3D1251-ED69-422B-94D3-E744F546F8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268" r="-1700"/>
          <a:stretch/>
        </p:blipFill>
        <p:spPr>
          <a:xfrm>
            <a:off x="7708032" y="120070"/>
            <a:ext cx="1300596" cy="48031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9357EA5-757E-4DCA-95E0-4F107953005F}"/>
              </a:ext>
            </a:extLst>
          </p:cNvPr>
          <p:cNvSpPr txBox="1"/>
          <p:nvPr userDrawn="1"/>
        </p:nvSpPr>
        <p:spPr>
          <a:xfrm>
            <a:off x="118537" y="129306"/>
            <a:ext cx="430598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b="1" dirty="0">
                <a:latin typeface="+mj-ea"/>
                <a:ea typeface="+mj-ea"/>
              </a:rPr>
              <a:t>2024 </a:t>
            </a:r>
            <a:r>
              <a:rPr lang="ko-KR" altLang="en-US" sz="1050" b="1" dirty="0">
                <a:latin typeface="+mj-ea"/>
                <a:ea typeface="+mj-ea"/>
              </a:rPr>
              <a:t>인천 청년예술가 스튜디오 지원사업 공모 신청 </a:t>
            </a:r>
            <a:r>
              <a:rPr lang="en-US" altLang="ko-KR" sz="1050" b="1" dirty="0">
                <a:latin typeface="+mj-ea"/>
                <a:ea typeface="+mj-ea"/>
              </a:rPr>
              <a:t>- </a:t>
            </a:r>
            <a:r>
              <a:rPr lang="ko-KR" altLang="en-US" sz="1050" b="1" dirty="0">
                <a:latin typeface="+mj-ea"/>
                <a:ea typeface="+mj-ea"/>
              </a:rPr>
              <a:t>시각예술부문</a:t>
            </a:r>
          </a:p>
        </p:txBody>
      </p:sp>
    </p:spTree>
    <p:extLst>
      <p:ext uri="{BB962C8B-B14F-4D97-AF65-F5344CB8AC3E}">
        <p14:creationId xmlns:p14="http://schemas.microsoft.com/office/powerpoint/2010/main" val="39662845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/>
        </p:nvSpPr>
        <p:spPr>
          <a:xfrm>
            <a:off x="901548" y="1196752"/>
            <a:ext cx="6910866" cy="2677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2800" b="1" dirty="0"/>
              <a:t>인천아트플랫폼 </a:t>
            </a:r>
            <a:endParaRPr lang="en-US" altLang="ko-KR" sz="2800" b="1" dirty="0"/>
          </a:p>
          <a:p>
            <a:pPr algn="ctr"/>
            <a:r>
              <a:rPr lang="en-US" altLang="ko-KR" sz="2800" b="1" dirty="0">
                <a:latin typeface="+mn-ea"/>
              </a:rPr>
              <a:t>2024 </a:t>
            </a:r>
            <a:r>
              <a:rPr lang="ko-KR" altLang="en-US" sz="2800" b="1" dirty="0">
                <a:latin typeface="+mn-ea"/>
              </a:rPr>
              <a:t>인천 청년예술가 스튜디오 지원사업</a:t>
            </a:r>
            <a:endParaRPr lang="en-US" altLang="ko-KR" sz="2800" b="1" dirty="0">
              <a:latin typeface="+mn-ea"/>
            </a:endParaRPr>
          </a:p>
          <a:p>
            <a:pPr algn="ctr"/>
            <a:r>
              <a:rPr lang="ko-KR" altLang="en-US" sz="2800" b="1" dirty="0">
                <a:latin typeface="+mn-ea"/>
              </a:rPr>
              <a:t>입주 예술가 모집 공모</a:t>
            </a:r>
            <a:endParaRPr lang="en-US" altLang="ko-KR" sz="2800" b="1" dirty="0">
              <a:latin typeface="+mn-ea"/>
            </a:endParaRPr>
          </a:p>
          <a:p>
            <a:pPr algn="ctr"/>
            <a:endParaRPr lang="en-US" altLang="ko-KR" sz="2800" b="1" dirty="0"/>
          </a:p>
          <a:p>
            <a:pPr algn="ctr"/>
            <a:r>
              <a:rPr lang="ko-KR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rial" pitchFamily="34" charset="0"/>
              </a:rPr>
              <a:t>시각예술부문</a:t>
            </a:r>
            <a:endParaRPr lang="ko-KR" altLang="en-US" sz="2800" dirty="0"/>
          </a:p>
          <a:p>
            <a:pPr algn="ctr"/>
            <a:r>
              <a:rPr lang="ko-KR" altLang="en-US" sz="2800" b="1" dirty="0"/>
              <a:t>포트폴리오 접수</a:t>
            </a:r>
            <a:endParaRPr lang="en-US" altLang="ko-KR" sz="2800" b="1" dirty="0"/>
          </a:p>
        </p:txBody>
      </p:sp>
      <p:cxnSp>
        <p:nvCxnSpPr>
          <p:cNvPr id="6" name="직선 연결선 5"/>
          <p:cNvCxnSpPr>
            <a:cxnSpLocks/>
            <a:stCxn id="5" idx="1"/>
            <a:endCxn id="5" idx="3"/>
          </p:cNvCxnSpPr>
          <p:nvPr/>
        </p:nvCxnSpPr>
        <p:spPr>
          <a:xfrm>
            <a:off x="901548" y="2535580"/>
            <a:ext cx="6910866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0" y="0"/>
            <a:ext cx="5868144" cy="1453539"/>
          </a:xfrm>
          <a:prstGeom prst="rect">
            <a:avLst/>
          </a:prstGeom>
          <a:solidFill>
            <a:srgbClr val="FF4200"/>
          </a:solidFill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200" b="1" u="sng" dirty="0">
                <a:solidFill>
                  <a:schemeClr val="bg1"/>
                </a:solidFill>
                <a:latin typeface="+mn-ea"/>
                <a:cs typeface="Arial" pitchFamily="34" charset="0"/>
              </a:rPr>
              <a:t>작성 요령</a:t>
            </a:r>
            <a:r>
              <a:rPr lang="ko-KR" altLang="en-US" sz="1200" b="1" dirty="0">
                <a:solidFill>
                  <a:schemeClr val="bg1"/>
                </a:solidFill>
                <a:latin typeface="+mn-ea"/>
                <a:cs typeface="Arial" pitchFamily="34" charset="0"/>
              </a:rPr>
              <a:t>   </a:t>
            </a:r>
            <a:r>
              <a:rPr lang="en-US" altLang="ko-KR" sz="1200" b="1" dirty="0">
                <a:solidFill>
                  <a:schemeClr val="bg1"/>
                </a:solidFill>
                <a:latin typeface="+mn-ea"/>
                <a:cs typeface="Arial" pitchFamily="34" charset="0"/>
              </a:rPr>
              <a:t>※ </a:t>
            </a:r>
            <a:r>
              <a:rPr lang="ko-KR" altLang="en-US" sz="1200" b="1" dirty="0">
                <a:solidFill>
                  <a:schemeClr val="bg1"/>
                </a:solidFill>
                <a:latin typeface="+mn-ea"/>
                <a:cs typeface="Arial" pitchFamily="34" charset="0"/>
              </a:rPr>
              <a:t>작성 시 해당 안내 문구</a:t>
            </a:r>
            <a:r>
              <a:rPr lang="en-US" altLang="ko-KR" sz="1200" b="1" dirty="0">
                <a:solidFill>
                  <a:schemeClr val="bg1"/>
                </a:solidFill>
                <a:latin typeface="+mn-ea"/>
                <a:cs typeface="Arial" pitchFamily="34" charset="0"/>
              </a:rPr>
              <a:t>(</a:t>
            </a:r>
            <a:r>
              <a:rPr lang="ko-KR" altLang="en-US" sz="1200" b="1" dirty="0">
                <a:solidFill>
                  <a:schemeClr val="bg1"/>
                </a:solidFill>
                <a:latin typeface="+mn-ea"/>
                <a:cs typeface="Arial" pitchFamily="34" charset="0"/>
              </a:rPr>
              <a:t>붉은색 박스</a:t>
            </a:r>
            <a:r>
              <a:rPr lang="en-US" altLang="ko-KR" sz="1200" b="1" dirty="0">
                <a:solidFill>
                  <a:schemeClr val="bg1"/>
                </a:solidFill>
                <a:latin typeface="+mn-ea"/>
                <a:cs typeface="Arial" pitchFamily="34" charset="0"/>
              </a:rPr>
              <a:t>)</a:t>
            </a:r>
            <a:r>
              <a:rPr lang="ko-KR" altLang="en-US" sz="1200" b="1" dirty="0">
                <a:solidFill>
                  <a:schemeClr val="bg1"/>
                </a:solidFill>
                <a:latin typeface="+mn-ea"/>
                <a:cs typeface="Arial" pitchFamily="34" charset="0"/>
              </a:rPr>
              <a:t> 삭제</a:t>
            </a:r>
          </a:p>
          <a:p>
            <a:pPr marL="342900" indent="-342900">
              <a:lnSpc>
                <a:spcPct val="150000"/>
              </a:lnSpc>
            </a:pPr>
            <a:r>
              <a:rPr lang="en-US" altLang="ko-KR" sz="800" b="1" dirty="0">
                <a:latin typeface="+mn-ea"/>
                <a:cs typeface="Arial" pitchFamily="34" charset="0"/>
              </a:rPr>
              <a:t>- </a:t>
            </a:r>
            <a:r>
              <a:rPr lang="ko-KR" altLang="en-US" sz="800" b="1" dirty="0">
                <a:latin typeface="+mn-ea"/>
                <a:cs typeface="Arial" pitchFamily="34" charset="0"/>
              </a:rPr>
              <a:t>구분에 맞춰 </a:t>
            </a:r>
            <a:r>
              <a:rPr lang="ko-KR" altLang="en-US" sz="800" b="1" u="sng" dirty="0">
                <a:solidFill>
                  <a:srgbClr val="0000FF"/>
                </a:solidFill>
                <a:latin typeface="+mn-ea"/>
                <a:cs typeface="Arial" pitchFamily="34" charset="0"/>
              </a:rPr>
              <a:t>자유형식</a:t>
            </a:r>
            <a:r>
              <a:rPr lang="ko-KR" altLang="en-US" sz="800" b="1" dirty="0">
                <a:latin typeface="+mn-ea"/>
                <a:cs typeface="Arial" pitchFamily="34" charset="0"/>
              </a:rPr>
              <a:t>으로 기술하되 구분 없이</a:t>
            </a:r>
            <a:r>
              <a:rPr lang="en-US" altLang="ko-KR" sz="800" b="1" dirty="0">
                <a:latin typeface="+mn-ea"/>
                <a:cs typeface="Arial" pitchFamily="34" charset="0"/>
              </a:rPr>
              <a:t> 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표지 포함  </a:t>
            </a:r>
            <a:r>
              <a:rPr lang="ko-KR" altLang="en-US" sz="800" b="1" u="sng" dirty="0">
                <a:solidFill>
                  <a:srgbClr val="0000FF"/>
                </a:solidFill>
                <a:latin typeface="+mn-ea"/>
                <a:cs typeface="Arial" pitchFamily="34" charset="0"/>
              </a:rPr>
              <a:t>총 </a:t>
            </a:r>
            <a:r>
              <a:rPr lang="en-US" altLang="ko-KR" sz="800" b="1" u="sng" dirty="0">
                <a:solidFill>
                  <a:srgbClr val="0000FF"/>
                </a:solidFill>
                <a:latin typeface="+mn-ea"/>
                <a:cs typeface="Arial" pitchFamily="34" charset="0"/>
              </a:rPr>
              <a:t>20</a:t>
            </a:r>
            <a:r>
              <a:rPr lang="ko-KR" altLang="en-US" sz="800" b="1" u="sng" dirty="0">
                <a:solidFill>
                  <a:srgbClr val="0000FF"/>
                </a:solidFill>
                <a:latin typeface="+mn-ea"/>
                <a:cs typeface="Arial" pitchFamily="34" charset="0"/>
              </a:rPr>
              <a:t>페이지 이내</a:t>
            </a:r>
            <a:r>
              <a:rPr lang="en-US" altLang="ko-KR" sz="800" b="1" u="sng" dirty="0">
                <a:solidFill>
                  <a:srgbClr val="0000FF"/>
                </a:solidFill>
                <a:latin typeface="+mn-ea"/>
                <a:cs typeface="Arial" pitchFamily="34" charset="0"/>
              </a:rPr>
              <a:t>(</a:t>
            </a:r>
            <a:r>
              <a:rPr lang="en-US" altLang="ko-KR" sz="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rial" pitchFamily="34" charset="0"/>
              </a:rPr>
              <a:t>※ </a:t>
            </a:r>
            <a:r>
              <a:rPr lang="ko-KR" altLang="en-US" sz="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rial" pitchFamily="34" charset="0"/>
              </a:rPr>
              <a:t>초과제출 시 </a:t>
            </a:r>
            <a:r>
              <a:rPr lang="en-US" altLang="ko-KR" sz="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rial" pitchFamily="34" charset="0"/>
              </a:rPr>
              <a:t>20</a:t>
            </a:r>
            <a:r>
              <a:rPr lang="ko-KR" altLang="en-US" sz="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rial" pitchFamily="34" charset="0"/>
              </a:rPr>
              <a:t>페이지 이내만 심사에 반영</a:t>
            </a:r>
            <a:r>
              <a:rPr lang="en-US" altLang="ko-KR" sz="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rial" pitchFamily="34" charset="0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800" b="1" dirty="0">
                <a:latin typeface="+mn-ea"/>
                <a:cs typeface="Arial" pitchFamily="34" charset="0"/>
              </a:rPr>
              <a:t>- </a:t>
            </a:r>
            <a:r>
              <a:rPr lang="ko-KR" altLang="en-US" sz="800" b="1" dirty="0">
                <a:latin typeface="+mn-ea"/>
                <a:cs typeface="Arial" pitchFamily="34" charset="0"/>
              </a:rPr>
              <a:t>해당 파일 작성 후 </a:t>
            </a:r>
            <a:r>
              <a:rPr lang="en-US" altLang="ko-KR" sz="800" b="1" dirty="0">
                <a:latin typeface="+mn-ea"/>
                <a:cs typeface="Arial" pitchFamily="34" charset="0"/>
              </a:rPr>
              <a:t>PDF</a:t>
            </a:r>
            <a:r>
              <a:rPr lang="ko-KR" altLang="en-US" sz="800" b="1" dirty="0">
                <a:latin typeface="+mn-ea"/>
                <a:cs typeface="Arial" pitchFamily="34" charset="0"/>
              </a:rPr>
              <a:t>로 변환하여 최종제출</a:t>
            </a:r>
            <a:r>
              <a:rPr lang="en-US" altLang="ko-KR" sz="800" b="1" dirty="0">
                <a:latin typeface="+mn-ea"/>
                <a:cs typeface="Arial" pitchFamily="34" charset="0"/>
              </a:rPr>
              <a:t>, 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총 용량 </a:t>
            </a:r>
            <a:r>
              <a:rPr lang="en-US" altLang="ko-KR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20MB 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이내 업로드 가능</a:t>
            </a:r>
            <a:endParaRPr lang="en-US" altLang="ko-KR" sz="800" b="1" dirty="0">
              <a:solidFill>
                <a:srgbClr val="0000FF"/>
              </a:solidFill>
              <a:latin typeface="+mn-ea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ko-KR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- 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시각예술부문</a:t>
            </a:r>
            <a:r>
              <a:rPr lang="en-US" altLang="ko-KR" sz="800" b="1" dirty="0">
                <a:latin typeface="+mn-ea"/>
                <a:cs typeface="Arial" pitchFamily="34" charset="0"/>
              </a:rPr>
              <a:t>/</a:t>
            </a:r>
            <a:r>
              <a:rPr lang="ko-KR" altLang="en-US" sz="800" b="1" dirty="0">
                <a:latin typeface="+mn-ea"/>
                <a:cs typeface="Arial" pitchFamily="34" charset="0"/>
              </a:rPr>
              <a:t>공연예술부문</a:t>
            </a:r>
            <a:r>
              <a:rPr lang="en-US" altLang="ko-KR" sz="800" b="1" dirty="0">
                <a:latin typeface="+mn-ea"/>
                <a:cs typeface="Arial" pitchFamily="34" charset="0"/>
              </a:rPr>
              <a:t>/</a:t>
            </a:r>
            <a:r>
              <a:rPr lang="ko-KR" altLang="en-US" sz="800" b="1" dirty="0">
                <a:latin typeface="+mn-ea"/>
                <a:cs typeface="Arial" pitchFamily="34" charset="0"/>
              </a:rPr>
              <a:t>다원예술</a:t>
            </a:r>
            <a:r>
              <a:rPr lang="en-US" altLang="ko-KR" sz="800" b="1" dirty="0">
                <a:latin typeface="+mn-ea"/>
                <a:cs typeface="Arial" pitchFamily="34" charset="0"/>
              </a:rPr>
              <a:t> </a:t>
            </a:r>
            <a:r>
              <a:rPr lang="ko-KR" altLang="en-US" sz="800" b="1" dirty="0">
                <a:latin typeface="+mn-ea"/>
                <a:cs typeface="Arial" pitchFamily="34" charset="0"/>
              </a:rPr>
              <a:t>부문</a:t>
            </a:r>
            <a:r>
              <a:rPr lang="en-US" altLang="ko-KR" sz="800" b="1" dirty="0">
                <a:latin typeface="+mn-ea"/>
                <a:cs typeface="Arial" pitchFamily="34" charset="0"/>
              </a:rPr>
              <a:t>/</a:t>
            </a:r>
            <a:r>
              <a:rPr lang="ko-KR" altLang="en-US" sz="800" b="1" dirty="0">
                <a:latin typeface="+mn-ea"/>
                <a:cs typeface="Arial" pitchFamily="34" charset="0"/>
              </a:rPr>
              <a:t>예술이론 부문</a:t>
            </a:r>
            <a:r>
              <a:rPr lang="en-US" altLang="ko-KR" sz="800" b="1" dirty="0">
                <a:latin typeface="+mn-ea"/>
                <a:cs typeface="Arial" pitchFamily="34" charset="0"/>
              </a:rPr>
              <a:t> </a:t>
            </a:r>
            <a:r>
              <a:rPr lang="ko-KR" altLang="en-US" sz="800" b="1" dirty="0">
                <a:latin typeface="+mn-ea"/>
                <a:cs typeface="Arial" pitchFamily="34" charset="0"/>
              </a:rPr>
              <a:t>선택 후 각 양식에 맞춰 기입</a:t>
            </a:r>
            <a:endParaRPr lang="en-US" altLang="ko-KR" sz="800" b="1" dirty="0">
              <a:latin typeface="+mn-ea"/>
              <a:cs typeface="Arial" pitchFamily="34" charset="0"/>
            </a:endParaRPr>
          </a:p>
          <a:p>
            <a:pPr>
              <a:lnSpc>
                <a:spcPct val="150000"/>
              </a:lnSpc>
              <a:buFontTx/>
              <a:buChar char="-"/>
            </a:pPr>
            <a:r>
              <a:rPr lang="ko-KR" altLang="en-US" sz="800" b="1" dirty="0">
                <a:latin typeface="+mn-ea"/>
                <a:cs typeface="Arial" pitchFamily="34" charset="0"/>
              </a:rPr>
              <a:t> 작품 이미지 </a:t>
            </a:r>
            <a:r>
              <a:rPr lang="en-US" altLang="ko-KR" sz="800" b="1" dirty="0">
                <a:latin typeface="+mn-ea"/>
                <a:cs typeface="Arial" pitchFamily="34" charset="0"/>
              </a:rPr>
              <a:t>·</a:t>
            </a:r>
            <a:r>
              <a:rPr lang="ko-KR" altLang="en-US" sz="800" b="1" dirty="0">
                <a:latin typeface="+mn-ea"/>
                <a:cs typeface="Arial" pitchFamily="34" charset="0"/>
              </a:rPr>
              <a:t> 동영상 링크</a:t>
            </a:r>
            <a:r>
              <a:rPr lang="en-US" altLang="ko-KR" sz="800" b="1" dirty="0">
                <a:latin typeface="+mn-ea"/>
                <a:cs typeface="Arial" pitchFamily="34" charset="0"/>
              </a:rPr>
              <a:t> · </a:t>
            </a:r>
            <a:r>
              <a:rPr lang="ko-KR" altLang="en-US" sz="800" b="1" dirty="0">
                <a:latin typeface="+mn-ea"/>
                <a:cs typeface="Arial" pitchFamily="34" charset="0"/>
              </a:rPr>
              <a:t>문서 등에 관한 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캡션 기입</a:t>
            </a:r>
            <a:r>
              <a:rPr lang="en-US" altLang="ko-KR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(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필수</a:t>
            </a:r>
            <a:r>
              <a:rPr lang="en-US" altLang="ko-KR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) / 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설명 기입</a:t>
            </a:r>
            <a:r>
              <a:rPr lang="en-US" altLang="ko-KR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(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선택</a:t>
            </a:r>
            <a:r>
              <a:rPr lang="en-US" altLang="ko-KR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)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ko-KR" altLang="en-US" sz="800" b="1" dirty="0">
                <a:latin typeface="+mn-ea"/>
                <a:cs typeface="Arial" pitchFamily="34" charset="0"/>
              </a:rPr>
              <a:t> 그룹일 경우</a:t>
            </a:r>
            <a:r>
              <a:rPr lang="en-US" altLang="ko-KR" sz="800" b="1" dirty="0">
                <a:latin typeface="+mn-ea"/>
                <a:cs typeface="Arial" pitchFamily="34" charset="0"/>
              </a:rPr>
              <a:t>, </a:t>
            </a:r>
            <a:r>
              <a:rPr lang="ko-KR" altLang="en-US" sz="800" b="1" dirty="0">
                <a:latin typeface="+mn-ea"/>
                <a:cs typeface="Arial" pitchFamily="34" charset="0"/>
              </a:rPr>
              <a:t>개인 포트폴리오</a:t>
            </a:r>
            <a:r>
              <a:rPr lang="en-US" altLang="ko-KR" sz="800" b="1" dirty="0">
                <a:latin typeface="+mn-ea"/>
                <a:cs typeface="Arial" pitchFamily="34" charset="0"/>
              </a:rPr>
              <a:t>/ </a:t>
            </a:r>
            <a:r>
              <a:rPr lang="ko-KR" altLang="en-US" sz="800" b="1" dirty="0">
                <a:latin typeface="+mn-ea"/>
                <a:cs typeface="Arial" pitchFamily="34" charset="0"/>
              </a:rPr>
              <a:t>그룹 포트폴리오 구성비율은 지원자가 판단하되 누구의 포트폴리오인지를 명확하게 명시</a:t>
            </a:r>
            <a:endParaRPr lang="en-US" altLang="ko-KR" sz="800" b="1" dirty="0">
              <a:latin typeface="+mn-ea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ko-KR" sz="800" b="1" dirty="0">
                <a:latin typeface="+mn-ea"/>
                <a:cs typeface="Arial" pitchFamily="34" charset="0"/>
              </a:rPr>
              <a:t>- </a:t>
            </a:r>
            <a:r>
              <a:rPr lang="ko-KR" altLang="en-US" sz="800" b="1" dirty="0">
                <a:latin typeface="+mn-ea"/>
                <a:cs typeface="Arial" pitchFamily="34" charset="0"/>
              </a:rPr>
              <a:t>제출시 파일명 </a:t>
            </a:r>
            <a:r>
              <a:rPr lang="en-US" altLang="ko-KR" sz="800" b="1" dirty="0">
                <a:latin typeface="+mn-ea"/>
                <a:cs typeface="Arial" pitchFamily="34" charset="0"/>
              </a:rPr>
              <a:t>: 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지원자</a:t>
            </a:r>
            <a:r>
              <a:rPr lang="en-US" altLang="ko-KR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(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팀</a:t>
            </a:r>
            <a:r>
              <a:rPr lang="en-US" altLang="ko-KR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)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명</a:t>
            </a:r>
            <a:r>
              <a:rPr lang="en-US" altLang="ko-KR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_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포트폴리오</a:t>
            </a:r>
            <a:r>
              <a:rPr lang="en-US" altLang="ko-KR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_ 2024 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인천 청년예술가 스튜디오 지원사업 입주 예술가 공모</a:t>
            </a:r>
            <a:endParaRPr lang="en-US" altLang="ko-KR" sz="800" b="1" dirty="0">
              <a:solidFill>
                <a:srgbClr val="0000FF"/>
              </a:solidFill>
              <a:latin typeface="+mn-ea"/>
              <a:cs typeface="Arial" pitchFamily="34" charset="0"/>
            </a:endParaRPr>
          </a:p>
        </p:txBody>
      </p:sp>
      <p:sp>
        <p:nvSpPr>
          <p:cNvPr id="12" name="부제목 2"/>
          <p:cNvSpPr txBox="1">
            <a:spLocks/>
          </p:cNvSpPr>
          <p:nvPr/>
        </p:nvSpPr>
        <p:spPr>
          <a:xfrm>
            <a:off x="798157" y="3933056"/>
            <a:ext cx="7226614" cy="2423782"/>
          </a:xfrm>
          <a:prstGeom prst="rect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txBody>
          <a:bodyPr>
            <a:noAutofit/>
          </a:bodyPr>
          <a:lstStyle/>
          <a:p>
            <a:pPr marL="228600" marR="0" lvl="0" indent="-228600" algn="l" defTabSz="914400" rtl="0" eaLnBrk="1" fontAlgn="auto" latinLnBrk="1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 err="1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작가명</a:t>
            </a:r>
            <a:r>
              <a:rPr kumimoji="0" lang="en-US" altLang="ko-KR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(</a:t>
            </a:r>
            <a:r>
              <a:rPr kumimoji="0" lang="ko-KR" altLang="en-US" sz="2000" b="1" i="0" u="none" strike="noStrike" kern="1200" cap="none" spc="0" normalizeH="0" baseline="0" noProof="0" dirty="0" err="1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팀명</a:t>
            </a:r>
            <a:r>
              <a:rPr kumimoji="0" lang="en-US" altLang="ko-KR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):</a:t>
            </a:r>
          </a:p>
          <a:p>
            <a:pPr marL="228600" marR="0" lvl="0" indent="-228600" algn="l" defTabSz="914400" rtl="0" eaLnBrk="1" fontAlgn="auto" latinLnBrk="1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생년월일</a:t>
            </a:r>
            <a:r>
              <a:rPr kumimoji="0" lang="en-US" altLang="ko-KR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:</a:t>
            </a:r>
          </a:p>
          <a:p>
            <a:pPr marL="228600" marR="0" lvl="0" indent="-228600" algn="l" defTabSz="914400" rtl="0" eaLnBrk="1" fontAlgn="auto" latinLnBrk="1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지원분야</a:t>
            </a:r>
            <a:r>
              <a:rPr kumimoji="0" lang="en-US" altLang="ko-KR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: </a:t>
            </a:r>
            <a:r>
              <a:rPr kumimoji="0" lang="ko-KR" altLang="en-US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평면</a:t>
            </a:r>
            <a:r>
              <a:rPr kumimoji="0" lang="en-US" altLang="ko-KR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[     ], </a:t>
            </a:r>
            <a:r>
              <a:rPr kumimoji="0" lang="ko-KR" altLang="en-US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입체</a:t>
            </a:r>
            <a:r>
              <a:rPr kumimoji="0" lang="en-US" altLang="ko-KR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[    ], </a:t>
            </a:r>
            <a:r>
              <a:rPr kumimoji="0" lang="ko-KR" altLang="en-US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사진</a:t>
            </a:r>
            <a:r>
              <a:rPr kumimoji="0" lang="en-US" altLang="ko-KR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[      ], </a:t>
            </a:r>
            <a:r>
              <a:rPr kumimoji="0" lang="ko-KR" altLang="en-US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영상</a:t>
            </a:r>
            <a:r>
              <a:rPr kumimoji="0" lang="en-US" altLang="ko-KR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[     ]</a:t>
            </a:r>
            <a:r>
              <a:rPr kumimoji="0" lang="ko-KR" altLang="en-US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  </a:t>
            </a:r>
            <a:endParaRPr kumimoji="0" lang="en-US" altLang="ko-KR" sz="2000" b="1" i="0" u="none" strike="noStrike" kern="1200" cap="none" spc="0" normalizeH="0" baseline="0" noProof="0" dirty="0">
              <a:ln>
                <a:solidFill>
                  <a:schemeClr val="tx1">
                    <a:lumMod val="50000"/>
                    <a:lumOff val="50000"/>
                  </a:schemeClr>
                </a:solidFill>
                <a:prstDash val="sysDot"/>
              </a:ln>
              <a:solidFill>
                <a:schemeClr val="tx1"/>
              </a:solidFill>
              <a:effectLst/>
              <a:uLnTx/>
              <a:uFillTx/>
              <a:latin typeface="맑은 고딕 (본문)"/>
              <a:ea typeface="나눔고딕" pitchFamily="50" charset="-127"/>
              <a:cs typeface="Arial" pitchFamily="34" charset="0"/>
            </a:endParaRPr>
          </a:p>
          <a:p>
            <a:pPr marL="228600" marR="0" lvl="0" indent="-228600" algn="l" defTabSz="914400" rtl="0" eaLnBrk="1" fontAlgn="auto" latinLnBrk="1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                </a:t>
            </a:r>
            <a:r>
              <a:rPr kumimoji="0" lang="ko-KR" altLang="en-US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미디어아트</a:t>
            </a:r>
            <a:r>
              <a:rPr kumimoji="0" lang="en-US" altLang="ko-KR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[     ], </a:t>
            </a:r>
            <a:r>
              <a:rPr kumimoji="0" lang="ko-KR" altLang="en-US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커뮤니티아트</a:t>
            </a:r>
            <a:r>
              <a:rPr kumimoji="0" lang="en-US" altLang="ko-KR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[     ], </a:t>
            </a:r>
            <a:r>
              <a:rPr kumimoji="0" lang="ko-KR" altLang="en-US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기타</a:t>
            </a:r>
            <a:r>
              <a:rPr kumimoji="0" lang="en-US" altLang="ko-KR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[     ]</a:t>
            </a:r>
            <a:endParaRPr kumimoji="0" lang="en-US" altLang="ko-KR" sz="2000" b="1" i="0" u="none" strike="noStrike" kern="1200" cap="none" spc="0" normalizeH="0" baseline="0" noProof="0" dirty="0">
              <a:ln>
                <a:solidFill>
                  <a:schemeClr val="tx1">
                    <a:lumMod val="50000"/>
                    <a:lumOff val="50000"/>
                  </a:schemeClr>
                </a:solidFill>
                <a:prstDash val="sysDot"/>
              </a:ln>
              <a:solidFill>
                <a:schemeClr val="tx1"/>
              </a:solidFill>
              <a:effectLst/>
              <a:uLnTx/>
              <a:uFillTx/>
              <a:latin typeface="맑은 고딕 (본문)"/>
              <a:ea typeface="+mn-ea"/>
              <a:cs typeface="Arial" pitchFamily="34" charset="0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2743466" y="4013857"/>
            <a:ext cx="311495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0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※ </a:t>
            </a:r>
            <a:r>
              <a:rPr lang="ko-KR" altLang="en-US" sz="10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본명 기입</a:t>
            </a:r>
            <a:r>
              <a:rPr lang="en-US" altLang="ko-KR" sz="10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, </a:t>
            </a:r>
            <a:r>
              <a:rPr lang="ko-KR" altLang="en-US" sz="10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필명 사용시 본명과 병기 </a:t>
            </a:r>
            <a:r>
              <a:rPr lang="en-US" altLang="ko-KR" sz="10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: </a:t>
            </a:r>
            <a:r>
              <a:rPr lang="ko-KR" altLang="en-US" sz="1000" b="1" u="sng" dirty="0">
                <a:solidFill>
                  <a:srgbClr val="0000FF"/>
                </a:solidFill>
                <a:latin typeface="+mn-ea"/>
                <a:cs typeface="Arial" pitchFamily="34" charset="0"/>
              </a:rPr>
              <a:t>본명</a:t>
            </a:r>
            <a:r>
              <a:rPr lang="en-US" altLang="ko-KR" sz="1000" b="1" u="sng" dirty="0">
                <a:solidFill>
                  <a:srgbClr val="0000FF"/>
                </a:solidFill>
                <a:latin typeface="+mn-ea"/>
                <a:cs typeface="Arial" pitchFamily="34" charset="0"/>
              </a:rPr>
              <a:t>(</a:t>
            </a:r>
            <a:r>
              <a:rPr lang="ko-KR" altLang="en-US" sz="1000" b="1" u="sng" dirty="0">
                <a:solidFill>
                  <a:srgbClr val="0000FF"/>
                </a:solidFill>
                <a:latin typeface="+mn-ea"/>
                <a:cs typeface="Arial" pitchFamily="34" charset="0"/>
              </a:rPr>
              <a:t>필명</a:t>
            </a:r>
            <a:r>
              <a:rPr lang="en-US" altLang="ko-KR" sz="1000" b="1" u="sng" dirty="0">
                <a:solidFill>
                  <a:srgbClr val="0000FF"/>
                </a:solidFill>
                <a:latin typeface="+mn-ea"/>
                <a:cs typeface="Arial" pitchFamily="34" charset="0"/>
              </a:rPr>
              <a:t>)</a:t>
            </a:r>
          </a:p>
          <a:p>
            <a:r>
              <a:rPr lang="en-US" altLang="ko-KR" sz="1000" b="1" dirty="0">
                <a:solidFill>
                  <a:srgbClr val="0000FF"/>
                </a:solidFill>
              </a:rPr>
              <a:t>※ </a:t>
            </a:r>
            <a:r>
              <a:rPr lang="ko-KR" altLang="en-US" sz="1000" b="1" dirty="0">
                <a:solidFill>
                  <a:srgbClr val="0000FF"/>
                </a:solidFill>
              </a:rPr>
              <a:t>단체의 경우 </a:t>
            </a:r>
            <a:r>
              <a:rPr lang="ko-KR" altLang="en-US" sz="1000" b="1" dirty="0" err="1">
                <a:solidFill>
                  <a:srgbClr val="0000FF"/>
                </a:solidFill>
              </a:rPr>
              <a:t>팀명</a:t>
            </a:r>
            <a:r>
              <a:rPr lang="en-US" altLang="ko-KR" sz="1000" b="1" dirty="0">
                <a:solidFill>
                  <a:srgbClr val="0000FF"/>
                </a:solidFill>
              </a:rPr>
              <a:t>(</a:t>
            </a:r>
            <a:r>
              <a:rPr lang="ko-KR" altLang="en-US" sz="1000" b="1" dirty="0">
                <a:solidFill>
                  <a:srgbClr val="0000FF"/>
                </a:solidFill>
              </a:rPr>
              <a:t>대표자 명</a:t>
            </a:r>
            <a:r>
              <a:rPr lang="en-US" altLang="ko-KR" sz="1000" b="1" dirty="0">
                <a:solidFill>
                  <a:srgbClr val="0000FF"/>
                </a:solidFill>
              </a:rPr>
              <a:t>) </a:t>
            </a:r>
            <a:r>
              <a:rPr lang="ko-KR" altLang="en-US" sz="1000" b="1" dirty="0">
                <a:solidFill>
                  <a:srgbClr val="0000FF"/>
                </a:solidFill>
              </a:rPr>
              <a:t>기입</a:t>
            </a:r>
          </a:p>
        </p:txBody>
      </p:sp>
      <p:sp>
        <p:nvSpPr>
          <p:cNvPr id="14" name="직사각형 13"/>
          <p:cNvSpPr/>
          <p:nvPr/>
        </p:nvSpPr>
        <p:spPr>
          <a:xfrm>
            <a:off x="2198547" y="4644344"/>
            <a:ext cx="211147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000" b="1" dirty="0">
                <a:solidFill>
                  <a:srgbClr val="0000FF"/>
                </a:solidFill>
              </a:rPr>
              <a:t>※ </a:t>
            </a:r>
            <a:r>
              <a:rPr lang="ko-KR" altLang="en-US" sz="1000" b="1" dirty="0">
                <a:solidFill>
                  <a:srgbClr val="0000FF"/>
                </a:solidFill>
              </a:rPr>
              <a:t>생년월일 앞 </a:t>
            </a:r>
            <a:r>
              <a:rPr lang="en-US" altLang="ko-KR" sz="1000" b="1" dirty="0">
                <a:solidFill>
                  <a:srgbClr val="0000FF"/>
                </a:solidFill>
              </a:rPr>
              <a:t>6</a:t>
            </a:r>
            <a:r>
              <a:rPr lang="ko-KR" altLang="en-US" sz="1000" b="1" dirty="0">
                <a:solidFill>
                  <a:srgbClr val="0000FF"/>
                </a:solidFill>
              </a:rPr>
              <a:t>자리</a:t>
            </a:r>
            <a:r>
              <a:rPr lang="en-US" altLang="ko-KR" sz="1000" b="1" dirty="0">
                <a:solidFill>
                  <a:srgbClr val="0000FF"/>
                </a:solidFill>
              </a:rPr>
              <a:t> ex) 211227</a:t>
            </a:r>
            <a:endParaRPr lang="ko-KR" altLang="en-US" sz="1000" dirty="0"/>
          </a:p>
        </p:txBody>
      </p:sp>
      <p:sp>
        <p:nvSpPr>
          <p:cNvPr id="15" name="직사각형 14"/>
          <p:cNvSpPr/>
          <p:nvPr/>
        </p:nvSpPr>
        <p:spPr>
          <a:xfrm>
            <a:off x="1000421" y="5603486"/>
            <a:ext cx="175240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000" b="1" dirty="0">
                <a:solidFill>
                  <a:srgbClr val="0000FF"/>
                </a:solidFill>
              </a:rPr>
              <a:t>※ </a:t>
            </a:r>
            <a:r>
              <a:rPr lang="ko-KR" altLang="en-US" sz="1000" b="1" dirty="0">
                <a:solidFill>
                  <a:srgbClr val="0000FF"/>
                </a:solidFill>
              </a:rPr>
              <a:t>주요 활동 분야에 </a:t>
            </a:r>
            <a:r>
              <a:rPr lang="en-US" altLang="ko-KR" sz="1000" b="1" dirty="0">
                <a:solidFill>
                  <a:srgbClr val="0000FF"/>
                </a:solidFill>
              </a:rPr>
              <a:t>V </a:t>
            </a:r>
            <a:r>
              <a:rPr lang="ko-KR" altLang="en-US" sz="1000" b="1" dirty="0">
                <a:solidFill>
                  <a:srgbClr val="0000FF"/>
                </a:solidFill>
              </a:rPr>
              <a:t>체크</a:t>
            </a:r>
            <a:endParaRPr lang="ko-KR" altLang="en-US" sz="1000" dirty="0"/>
          </a:p>
        </p:txBody>
      </p:sp>
      <p:sp>
        <p:nvSpPr>
          <p:cNvPr id="16" name="슬라이드 번호 개체 틀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5038-9598-45CD-8A51-A6B0E8514B37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532525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85852" y="1357298"/>
            <a:ext cx="6786610" cy="4570482"/>
          </a:xfrm>
          <a:prstGeom prst="rect">
            <a:avLst/>
          </a:prstGeom>
          <a:solidFill>
            <a:srgbClr val="FF4200"/>
          </a:solidFill>
          <a:ln w="6350">
            <a:noFill/>
            <a:prstDash val="soli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ko-KR" sz="1200" b="1" dirty="0">
                <a:solidFill>
                  <a:srgbClr val="0000FF"/>
                </a:solidFill>
                <a:latin typeface="+mn-ea"/>
              </a:rPr>
              <a:t>※ </a:t>
            </a:r>
            <a:r>
              <a:rPr lang="ko-KR" altLang="en-US" sz="1200" b="1" dirty="0">
                <a:solidFill>
                  <a:srgbClr val="0000FF"/>
                </a:solidFill>
                <a:latin typeface="+mn-ea"/>
              </a:rPr>
              <a:t>작성 시 본 안내문구</a:t>
            </a:r>
            <a:r>
              <a:rPr lang="en-US" altLang="ko-KR" sz="1200" b="1" dirty="0">
                <a:solidFill>
                  <a:srgbClr val="0000FF"/>
                </a:solidFill>
                <a:latin typeface="+mn-ea"/>
              </a:rPr>
              <a:t>(</a:t>
            </a:r>
            <a:r>
              <a:rPr lang="ko-KR" altLang="en-US" sz="1200" b="1" dirty="0">
                <a:solidFill>
                  <a:srgbClr val="0000FF"/>
                </a:solidFill>
                <a:latin typeface="+mn-ea"/>
              </a:rPr>
              <a:t>붉은색</a:t>
            </a:r>
            <a:r>
              <a:rPr lang="en-US" altLang="ko-KR" sz="1200" b="1" dirty="0">
                <a:solidFill>
                  <a:srgbClr val="0000FF"/>
                </a:solidFill>
                <a:latin typeface="+mn-ea"/>
              </a:rPr>
              <a:t> </a:t>
            </a:r>
            <a:r>
              <a:rPr lang="ko-KR" altLang="en-US" sz="1200" b="1" dirty="0">
                <a:solidFill>
                  <a:srgbClr val="0000FF"/>
                </a:solidFill>
                <a:latin typeface="+mn-ea"/>
              </a:rPr>
              <a:t>박스</a:t>
            </a:r>
            <a:r>
              <a:rPr lang="en-US" altLang="ko-KR" sz="1200" b="1" dirty="0">
                <a:solidFill>
                  <a:srgbClr val="0000FF"/>
                </a:solidFill>
                <a:latin typeface="+mn-ea"/>
              </a:rPr>
              <a:t>)</a:t>
            </a:r>
            <a:r>
              <a:rPr lang="ko-KR" altLang="en-US" sz="1200" b="1" dirty="0">
                <a:solidFill>
                  <a:srgbClr val="0000FF"/>
                </a:solidFill>
                <a:latin typeface="+mn-ea"/>
              </a:rPr>
              <a:t>는 모두 삭제 후 제출</a:t>
            </a:r>
            <a:endParaRPr lang="en-US" altLang="ko-KR" sz="1200" b="1" dirty="0">
              <a:solidFill>
                <a:srgbClr val="0000FF"/>
              </a:solidFill>
              <a:latin typeface="+mn-ea"/>
            </a:endParaRP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b="1" dirty="0">
                <a:solidFill>
                  <a:schemeClr val="bg1"/>
                </a:solidFill>
                <a:latin typeface="+mn-ea"/>
              </a:rPr>
              <a:t>[</a:t>
            </a:r>
            <a:r>
              <a:rPr kumimoji="0" lang="ko-KR" altLang="en-US" b="1" dirty="0">
                <a:solidFill>
                  <a:schemeClr val="bg1"/>
                </a:solidFill>
                <a:latin typeface="+mn-ea"/>
              </a:rPr>
              <a:t>작성방법 안내 </a:t>
            </a:r>
            <a:r>
              <a:rPr kumimoji="0" lang="en-US" altLang="ko-KR" b="1" dirty="0">
                <a:solidFill>
                  <a:schemeClr val="bg1"/>
                </a:solidFill>
                <a:latin typeface="+mn-ea"/>
              </a:rPr>
              <a:t>– </a:t>
            </a:r>
            <a:r>
              <a:rPr kumimoji="0" lang="ko-KR" altLang="en-US" b="1" dirty="0">
                <a:solidFill>
                  <a:srgbClr val="0000FF"/>
                </a:solidFill>
                <a:latin typeface="+mn-ea"/>
              </a:rPr>
              <a:t>시각예술부문</a:t>
            </a:r>
            <a:r>
              <a:rPr kumimoji="0" lang="en-US" altLang="ko-KR" b="1" dirty="0">
                <a:solidFill>
                  <a:schemeClr val="bg1"/>
                </a:solidFill>
                <a:latin typeface="+mn-ea"/>
              </a:rPr>
              <a:t>]</a:t>
            </a: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000" b="1" dirty="0">
              <a:solidFill>
                <a:schemeClr val="bg1"/>
              </a:solidFill>
              <a:latin typeface="+mn-ea"/>
            </a:endParaRPr>
          </a:p>
          <a:p>
            <a:pPr lvl="0">
              <a:lnSpc>
                <a:spcPct val="150000"/>
              </a:lnSpc>
              <a:defRPr/>
            </a:pPr>
            <a:r>
              <a:rPr lang="en-US" altLang="ko-KR" sz="1200" b="1" dirty="0">
                <a:solidFill>
                  <a:schemeClr val="bg1"/>
                </a:solidFill>
                <a:latin typeface="+mn-ea"/>
              </a:rPr>
              <a:t>※ </a:t>
            </a:r>
            <a:r>
              <a:rPr lang="ko-KR" altLang="en-US" sz="1200" b="1" dirty="0">
                <a:solidFill>
                  <a:schemeClr val="bg1"/>
                </a:solidFill>
                <a:latin typeface="+mn-ea"/>
              </a:rPr>
              <a:t>표지포함 </a:t>
            </a:r>
            <a:r>
              <a:rPr lang="en-US" altLang="ko-KR" sz="1200" b="1" dirty="0">
                <a:solidFill>
                  <a:schemeClr val="bg1"/>
                </a:solidFill>
                <a:latin typeface="+mn-ea"/>
              </a:rPr>
              <a:t>20</a:t>
            </a:r>
            <a:r>
              <a:rPr lang="ko-KR" altLang="en-US" sz="1200" b="1" dirty="0">
                <a:solidFill>
                  <a:schemeClr val="bg1"/>
                </a:solidFill>
                <a:latin typeface="+mn-ea"/>
              </a:rPr>
              <a:t>페이지 이내 작성</a:t>
            </a:r>
            <a:r>
              <a:rPr lang="en-US" altLang="ko-KR" sz="1200" b="1" dirty="0">
                <a:solidFill>
                  <a:schemeClr val="bg1"/>
                </a:solidFill>
                <a:latin typeface="+mn-ea"/>
              </a:rPr>
              <a:t>(</a:t>
            </a:r>
            <a:r>
              <a:rPr lang="ko-KR" altLang="en-US" sz="1200" b="1" dirty="0">
                <a:solidFill>
                  <a:schemeClr val="bg1"/>
                </a:solidFill>
                <a:latin typeface="+mn-ea"/>
              </a:rPr>
              <a:t>총 용량 </a:t>
            </a:r>
            <a:r>
              <a:rPr lang="en-US" altLang="ko-KR" sz="1200" b="1" dirty="0">
                <a:solidFill>
                  <a:schemeClr val="bg1"/>
                </a:solidFill>
                <a:latin typeface="+mn-ea"/>
              </a:rPr>
              <a:t>20MB </a:t>
            </a:r>
            <a:r>
              <a:rPr lang="ko-KR" altLang="en-US" sz="1200" b="1" dirty="0">
                <a:solidFill>
                  <a:schemeClr val="bg1"/>
                </a:solidFill>
                <a:latin typeface="+mn-ea"/>
              </a:rPr>
              <a:t>이내</a:t>
            </a:r>
            <a:r>
              <a:rPr lang="en-US" altLang="ko-KR" sz="1200" b="1" dirty="0">
                <a:solidFill>
                  <a:schemeClr val="bg1"/>
                </a:solidFill>
                <a:latin typeface="+mn-ea"/>
              </a:rPr>
              <a:t>), </a:t>
            </a:r>
            <a:r>
              <a:rPr lang="ko-KR" altLang="en-US" sz="1200" b="1" dirty="0">
                <a:solidFill>
                  <a:schemeClr val="bg1"/>
                </a:solidFill>
                <a:latin typeface="+mn-ea"/>
              </a:rPr>
              <a:t>자유형식</a:t>
            </a:r>
            <a:endParaRPr lang="en-US" altLang="ko-KR" sz="1200" b="1" dirty="0">
              <a:solidFill>
                <a:schemeClr val="bg1"/>
              </a:solidFill>
              <a:latin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1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b="1" dirty="0">
                <a:solidFill>
                  <a:schemeClr val="tx1"/>
                </a:solidFill>
                <a:latin typeface="+mn-ea"/>
              </a:rPr>
              <a:t>1. </a:t>
            </a:r>
            <a:r>
              <a:rPr lang="ko-KR" altLang="en-US" sz="1400" b="1" dirty="0">
                <a:solidFill>
                  <a:schemeClr val="tx1"/>
                </a:solidFill>
                <a:latin typeface="+mn-ea"/>
              </a:rPr>
              <a:t>주요 작품 이미지 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작품 및 전시 사진 등 </a:t>
            </a:r>
            <a:endParaRPr lang="en-US" altLang="ko-KR" sz="1200" dirty="0">
              <a:solidFill>
                <a:schemeClr val="tx1"/>
              </a:solidFill>
              <a:latin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  - </a:t>
            </a:r>
            <a:r>
              <a:rPr lang="ko-KR" altLang="en-US" sz="1200" b="1" u="sng" dirty="0">
                <a:solidFill>
                  <a:schemeClr val="tx1"/>
                </a:solidFill>
                <a:latin typeface="+mn-ea"/>
              </a:rPr>
              <a:t>캡션</a:t>
            </a:r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ko-KR" sz="1200" b="1" dirty="0">
                <a:solidFill>
                  <a:srgbClr val="0000FF"/>
                </a:solidFill>
                <a:latin typeface="+mn-ea"/>
              </a:rPr>
              <a:t>[</a:t>
            </a:r>
            <a:r>
              <a:rPr lang="ko-KR" altLang="en-US" sz="1200" b="1" dirty="0">
                <a:solidFill>
                  <a:srgbClr val="0000FF"/>
                </a:solidFill>
                <a:latin typeface="+mn-ea"/>
              </a:rPr>
              <a:t>필수</a:t>
            </a:r>
            <a:r>
              <a:rPr lang="en-US" altLang="ko-KR" sz="1200" b="1" dirty="0">
                <a:solidFill>
                  <a:srgbClr val="0000FF"/>
                </a:solidFill>
                <a:latin typeface="+mn-ea"/>
              </a:rPr>
              <a:t>] </a:t>
            </a:r>
            <a:r>
              <a:rPr lang="en-US" altLang="ko-KR" sz="1200" dirty="0">
                <a:solidFill>
                  <a:srgbClr val="0000FF"/>
                </a:solidFill>
                <a:latin typeface="+mn-ea"/>
              </a:rPr>
              <a:t>(</a:t>
            </a:r>
            <a:r>
              <a:rPr lang="ko-KR" altLang="en-US" sz="1200" dirty="0" err="1">
                <a:solidFill>
                  <a:srgbClr val="0000FF"/>
                </a:solidFill>
                <a:latin typeface="+mn-ea"/>
              </a:rPr>
              <a:t>작품명</a:t>
            </a:r>
            <a:r>
              <a:rPr lang="en-US" altLang="ko-KR" sz="1200" dirty="0">
                <a:solidFill>
                  <a:srgbClr val="0000FF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srgbClr val="0000FF"/>
                </a:solidFill>
                <a:latin typeface="+mn-ea"/>
              </a:rPr>
              <a:t>재료</a:t>
            </a:r>
            <a:r>
              <a:rPr lang="en-US" altLang="ko-KR" sz="1200" dirty="0">
                <a:solidFill>
                  <a:srgbClr val="0000FF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srgbClr val="0000FF"/>
                </a:solidFill>
                <a:latin typeface="+mn-ea"/>
              </a:rPr>
              <a:t>크기</a:t>
            </a:r>
            <a:r>
              <a:rPr lang="en-US" altLang="ko-KR" sz="1200" dirty="0">
                <a:solidFill>
                  <a:srgbClr val="0000FF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srgbClr val="0000FF"/>
                </a:solidFill>
                <a:latin typeface="+mn-ea"/>
              </a:rPr>
              <a:t>제작연도</a:t>
            </a:r>
            <a:r>
              <a:rPr lang="en-US" altLang="ko-KR" sz="1200" dirty="0">
                <a:solidFill>
                  <a:srgbClr val="0000FF"/>
                </a:solidFill>
                <a:latin typeface="+mn-ea"/>
              </a:rPr>
              <a:t>)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  - </a:t>
            </a:r>
            <a:r>
              <a:rPr lang="ko-KR" altLang="en-US" sz="1200" b="1" u="sng" dirty="0">
                <a:solidFill>
                  <a:schemeClr val="tx1"/>
                </a:solidFill>
                <a:latin typeface="+mn-ea"/>
              </a:rPr>
              <a:t>작품 설명</a:t>
            </a:r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선택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]</a:t>
            </a:r>
            <a:r>
              <a:rPr lang="en-US" altLang="ko-KR" sz="1400" b="1" dirty="0">
                <a:solidFill>
                  <a:schemeClr val="tx1"/>
                </a:solidFill>
                <a:latin typeface="+mn-ea"/>
              </a:rPr>
              <a:t> </a:t>
            </a:r>
          </a:p>
          <a:p>
            <a:pPr>
              <a:lnSpc>
                <a:spcPct val="150000"/>
              </a:lnSpc>
              <a:defRPr/>
            </a:pPr>
            <a:r>
              <a:rPr lang="en-US" altLang="ko-KR" sz="1400" b="1" dirty="0">
                <a:solidFill>
                  <a:schemeClr val="tx1"/>
                </a:solidFill>
                <a:latin typeface="+mn-ea"/>
              </a:rPr>
              <a:t>2. </a:t>
            </a:r>
            <a:r>
              <a:rPr lang="ko-KR" altLang="en-US" sz="1400" b="1" dirty="0">
                <a:solidFill>
                  <a:schemeClr val="tx1"/>
                </a:solidFill>
                <a:latin typeface="+mn-ea"/>
              </a:rPr>
              <a:t>영상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영상작품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작품설치 기록영상 등</a:t>
            </a:r>
            <a:endParaRPr lang="en-US" altLang="ko-KR" sz="1400" b="1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ko-KR" sz="1400" b="1" dirty="0">
                <a:solidFill>
                  <a:schemeClr val="tx1"/>
                </a:solidFill>
                <a:latin typeface="+mn-ea"/>
              </a:rPr>
              <a:t>  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- </a:t>
            </a:r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영상파일 직접 첨부 불가</a:t>
            </a:r>
            <a:endParaRPr lang="en-US" altLang="ko-KR" sz="1200" b="1" dirty="0">
              <a:solidFill>
                <a:schemeClr val="tx1"/>
              </a:solidFill>
              <a:latin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  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- 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 </a:t>
            </a:r>
            <a:r>
              <a:rPr lang="ko-KR" altLang="en-US" sz="1200" b="1" u="sng" dirty="0">
                <a:solidFill>
                  <a:schemeClr val="tx1"/>
                </a:solidFill>
                <a:latin typeface="+mn-ea"/>
              </a:rPr>
              <a:t>최대 </a:t>
            </a:r>
            <a:r>
              <a:rPr lang="en-US" altLang="ko-KR" sz="1200" b="1" u="sng" dirty="0">
                <a:solidFill>
                  <a:schemeClr val="tx1"/>
                </a:solidFill>
                <a:latin typeface="+mn-ea"/>
              </a:rPr>
              <a:t>5</a:t>
            </a:r>
            <a:r>
              <a:rPr lang="ko-KR" altLang="en-US" sz="1200" b="1" u="sng" dirty="0">
                <a:solidFill>
                  <a:schemeClr val="tx1"/>
                </a:solidFill>
                <a:latin typeface="+mn-ea"/>
              </a:rPr>
              <a:t>점</a:t>
            </a:r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URL </a:t>
            </a:r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주소 기입 가능</a:t>
            </a:r>
            <a:endParaRPr lang="en-US" altLang="ko-KR" sz="1200" b="1" dirty="0">
              <a:solidFill>
                <a:schemeClr val="tx1"/>
              </a:solidFill>
              <a:latin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 - </a:t>
            </a:r>
            <a:r>
              <a:rPr lang="ko-KR" altLang="en-US" sz="1200" b="1" u="sng" dirty="0">
                <a:solidFill>
                  <a:schemeClr val="tx1"/>
                </a:solidFill>
                <a:latin typeface="+mn-ea"/>
              </a:rPr>
              <a:t>캡션</a:t>
            </a:r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ko-KR" sz="1200" b="1" dirty="0">
                <a:solidFill>
                  <a:srgbClr val="0000FF"/>
                </a:solidFill>
                <a:latin typeface="+mn-ea"/>
              </a:rPr>
              <a:t>[</a:t>
            </a:r>
            <a:r>
              <a:rPr lang="ko-KR" altLang="en-US" sz="1200" b="1" dirty="0">
                <a:solidFill>
                  <a:srgbClr val="0000FF"/>
                </a:solidFill>
                <a:latin typeface="+mn-ea"/>
              </a:rPr>
              <a:t>필수</a:t>
            </a:r>
            <a:r>
              <a:rPr lang="en-US" altLang="ko-KR" sz="1200" b="1" dirty="0">
                <a:solidFill>
                  <a:srgbClr val="0000FF"/>
                </a:solidFill>
                <a:latin typeface="+mn-ea"/>
              </a:rPr>
              <a:t>] </a:t>
            </a:r>
            <a:r>
              <a:rPr lang="en-US" altLang="ko-KR" sz="1200" dirty="0">
                <a:solidFill>
                  <a:srgbClr val="0000FF"/>
                </a:solidFill>
                <a:latin typeface="+mn-ea"/>
              </a:rPr>
              <a:t>(</a:t>
            </a:r>
            <a:r>
              <a:rPr lang="ko-KR" altLang="en-US" sz="1200" dirty="0" err="1">
                <a:solidFill>
                  <a:srgbClr val="0000FF"/>
                </a:solidFill>
                <a:latin typeface="+mn-ea"/>
              </a:rPr>
              <a:t>작품명</a:t>
            </a:r>
            <a:r>
              <a:rPr lang="en-US" altLang="ko-KR" sz="1200" dirty="0">
                <a:solidFill>
                  <a:srgbClr val="0000FF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srgbClr val="0000FF"/>
                </a:solidFill>
                <a:latin typeface="+mn-ea"/>
              </a:rPr>
              <a:t>매체</a:t>
            </a:r>
            <a:r>
              <a:rPr lang="en-US" altLang="ko-KR" sz="1200" dirty="0">
                <a:solidFill>
                  <a:srgbClr val="0000FF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srgbClr val="0000FF"/>
                </a:solidFill>
                <a:latin typeface="+mn-ea"/>
              </a:rPr>
              <a:t>러닝타임</a:t>
            </a:r>
            <a:r>
              <a:rPr lang="en-US" altLang="ko-KR" sz="1200" dirty="0">
                <a:solidFill>
                  <a:srgbClr val="0000FF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srgbClr val="0000FF"/>
                </a:solidFill>
                <a:latin typeface="+mn-ea"/>
              </a:rPr>
              <a:t>제작연도</a:t>
            </a:r>
            <a:r>
              <a:rPr lang="en-US" altLang="ko-KR" sz="1200" dirty="0">
                <a:solidFill>
                  <a:srgbClr val="0000FF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srgbClr val="0000FF"/>
                </a:solidFill>
                <a:latin typeface="+mn-ea"/>
              </a:rPr>
              <a:t>링크 </a:t>
            </a:r>
            <a:r>
              <a:rPr lang="en-US" altLang="ko-KR" sz="1200" dirty="0">
                <a:solidFill>
                  <a:srgbClr val="0000FF"/>
                </a:solidFill>
                <a:latin typeface="+mn-ea"/>
              </a:rPr>
              <a:t>URL)</a:t>
            </a:r>
          </a:p>
          <a:p>
            <a:pPr>
              <a:lnSpc>
                <a:spcPct val="150000"/>
              </a:lnSpc>
              <a:defRPr/>
            </a:pPr>
            <a:r>
              <a:rPr lang="en-US" altLang="ko-KR" sz="1050" dirty="0">
                <a:solidFill>
                  <a:schemeClr val="tx1"/>
                </a:solidFill>
                <a:latin typeface="+mn-ea"/>
              </a:rPr>
              <a:t>    ex) &lt;</a:t>
            </a:r>
            <a:r>
              <a:rPr lang="ko-KR" altLang="en-US" sz="1050" dirty="0">
                <a:solidFill>
                  <a:schemeClr val="tx1"/>
                </a:solidFill>
                <a:latin typeface="+mn-ea"/>
              </a:rPr>
              <a:t>인천아트플랫폼</a:t>
            </a:r>
            <a:r>
              <a:rPr lang="en-US" altLang="ko-KR" sz="1050" dirty="0">
                <a:solidFill>
                  <a:schemeClr val="tx1"/>
                </a:solidFill>
                <a:latin typeface="+mn-ea"/>
              </a:rPr>
              <a:t>&gt;, HD video, 13:00:00, 2023 : www.inartplatform.kr/video/abc???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  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-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 </a:t>
            </a:r>
            <a:r>
              <a:rPr lang="ko-KR" altLang="en-US" sz="1200" b="1" u="sng" dirty="0">
                <a:solidFill>
                  <a:schemeClr val="tx1"/>
                </a:solidFill>
                <a:latin typeface="+mn-ea"/>
              </a:rPr>
              <a:t>작품 설명</a:t>
            </a:r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선택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]</a:t>
            </a:r>
            <a:r>
              <a:rPr lang="en-US" altLang="ko-KR" sz="1200" b="1" dirty="0">
                <a:solidFill>
                  <a:srgbClr val="0000FF"/>
                </a:solidFill>
                <a:latin typeface="+mn-ea"/>
              </a:rPr>
              <a:t>  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50" b="1" dirty="0">
                <a:solidFill>
                  <a:srgbClr val="0000FF"/>
                </a:solidFill>
                <a:latin typeface="+mn-ea"/>
              </a:rPr>
              <a:t>     </a:t>
            </a:r>
            <a:r>
              <a:rPr lang="en-US" altLang="ko-KR" sz="1050" b="1" u="sng" dirty="0">
                <a:solidFill>
                  <a:srgbClr val="0000FF"/>
                </a:solidFill>
                <a:latin typeface="+mn-ea"/>
              </a:rPr>
              <a:t>※ URL</a:t>
            </a:r>
            <a:r>
              <a:rPr lang="ko-KR" altLang="en-US" sz="1050" b="1" u="sng" dirty="0">
                <a:solidFill>
                  <a:srgbClr val="0000FF"/>
                </a:solidFill>
                <a:latin typeface="+mn-ea"/>
              </a:rPr>
              <a:t>의 경우</a:t>
            </a:r>
            <a:r>
              <a:rPr lang="en-US" altLang="ko-KR" sz="1050" b="1" u="sng" dirty="0">
                <a:solidFill>
                  <a:srgbClr val="0000FF"/>
                </a:solidFill>
                <a:latin typeface="+mn-ea"/>
              </a:rPr>
              <a:t>, PDF </a:t>
            </a:r>
            <a:r>
              <a:rPr lang="ko-KR" altLang="en-US" sz="1050" b="1" u="sng" dirty="0">
                <a:solidFill>
                  <a:srgbClr val="0000FF"/>
                </a:solidFill>
                <a:latin typeface="+mn-ea"/>
              </a:rPr>
              <a:t>변환 후 링크가 작동하는 지 필히 확인해주시기 바랍니다</a:t>
            </a:r>
            <a:r>
              <a:rPr lang="en-US" altLang="ko-KR" sz="1050" b="1" u="sng" dirty="0">
                <a:solidFill>
                  <a:srgbClr val="0000FF"/>
                </a:solidFill>
                <a:latin typeface="+mn-ea"/>
              </a:rPr>
              <a:t>.</a:t>
            </a:r>
            <a:endParaRPr lang="en-US" altLang="ko-KR" sz="1050" b="1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5038-9598-45CD-8A51-A6B0E8514B37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532525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5038-9598-45CD-8A51-A6B0E8514B37}" type="slidenum">
              <a:rPr lang="ko-KR" altLang="en-US" smtClean="0"/>
              <a:pPr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53252556"/>
      </p:ext>
    </p:extLst>
  </p:cSld>
  <p:clrMapOvr>
    <a:masterClrMapping/>
  </p:clrMapOvr>
</p:sld>
</file>

<file path=ppt/theme/theme1.xml><?xml version="1.0" encoding="utf-8"?>
<a:theme xmlns:a="http://schemas.openxmlformats.org/drawingml/2006/main" name="인천아트플랫폼 2023년 입주 예술가 지원 신청- 시각예술부문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48</TotalTime>
  <Words>358</Words>
  <Application>Microsoft Office PowerPoint</Application>
  <PresentationFormat>화면 슬라이드 쇼(4:3)</PresentationFormat>
  <Paragraphs>39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8" baseType="lpstr">
      <vt:lpstr>맑은 고딕</vt:lpstr>
      <vt:lpstr>맑은 고딕 (본문)</vt:lpstr>
      <vt:lpstr>Arial</vt:lpstr>
      <vt:lpstr>Calibri</vt:lpstr>
      <vt:lpstr>인천아트플랫폼 2023년 입주 예술가 지원 신청- 시각예술부문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인천생활문화센터 칠통마당</dc:creator>
  <cp:lastModifiedBy>kyungmin kim</cp:lastModifiedBy>
  <cp:revision>16</cp:revision>
  <dcterms:created xsi:type="dcterms:W3CDTF">2023-02-17T10:46:44Z</dcterms:created>
  <dcterms:modified xsi:type="dcterms:W3CDTF">2024-05-09T06:36:05Z</dcterms:modified>
</cp:coreProperties>
</file>